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2" r:id="rId2"/>
    <p:sldId id="273" r:id="rId3"/>
    <p:sldId id="272" r:id="rId4"/>
    <p:sldId id="291" r:id="rId5"/>
    <p:sldId id="260" r:id="rId6"/>
    <p:sldId id="290" r:id="rId7"/>
    <p:sldId id="287" r:id="rId8"/>
    <p:sldId id="288" r:id="rId9"/>
    <p:sldId id="289" r:id="rId10"/>
    <p:sldId id="276" r:id="rId11"/>
    <p:sldId id="281" r:id="rId12"/>
    <p:sldId id="284" r:id="rId13"/>
    <p:sldId id="286" r:id="rId14"/>
    <p:sldId id="285" r:id="rId15"/>
    <p:sldId id="277" r:id="rId16"/>
    <p:sldId id="278" r:id="rId17"/>
    <p:sldId id="283" r:id="rId18"/>
    <p:sldId id="279" r:id="rId19"/>
    <p:sldId id="280" r:id="rId20"/>
    <p:sldId id="282" r:id="rId21"/>
    <p:sldId id="293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604"/>
    <a:srgbClr val="4AAA2B"/>
    <a:srgbClr val="006600"/>
    <a:srgbClr val="003218"/>
    <a:srgbClr val="00B33F"/>
    <a:srgbClr val="003205"/>
    <a:srgbClr val="006430"/>
    <a:srgbClr val="FFC000"/>
    <a:srgbClr val="175936"/>
    <a:srgbClr val="0048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8" autoAdjust="0"/>
    <p:restoredTop sz="94660"/>
  </p:normalViewPr>
  <p:slideViewPr>
    <p:cSldViewPr snapToGrid="0">
      <p:cViewPr>
        <p:scale>
          <a:sx n="90" d="100"/>
          <a:sy n="90" d="100"/>
        </p:scale>
        <p:origin x="1064" y="168"/>
      </p:cViewPr>
      <p:guideLst>
        <p:guide orient="horz" pos="2251"/>
        <p:guide pos="37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27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png>
</file>

<file path=ppt/media/image13.png>
</file>

<file path=ppt/media/image15.png>
</file>

<file path=ppt/media/image2.png>
</file>

<file path=ppt/media/image3.png>
</file>

<file path=ppt/media/image4.png>
</file>

<file path=ppt/media/image5.tiff>
</file>

<file path=ppt/media/image6.tiff>
</file>

<file path=ppt/media/image7.jp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9171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6800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9308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3720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0734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6954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4691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3937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5970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7007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866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D84A-8292-4426-8122-AD1A6A9AC47A}" type="datetimeFigureOut">
              <a:rPr lang="pt-BR" smtClean="0"/>
              <a:t>08/11/17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2F04D-3B4B-4C8E-B772-730D0DE4E51C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8745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jpg"/><Relationship Id="rId6" Type="http://schemas.openxmlformats.org/officeDocument/2006/relationships/image" Target="../media/image8.emf"/><Relationship Id="rId7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/>
          </p:cNvSpPr>
          <p:nvPr>
            <p:ph type="ctrTitle"/>
          </p:nvPr>
        </p:nvSpPr>
        <p:spPr>
          <a:xfrm>
            <a:off x="2135188" y="4005263"/>
            <a:ext cx="7847012" cy="792162"/>
          </a:xfrm>
        </p:spPr>
        <p:txBody>
          <a:bodyPr>
            <a:normAutofit fontScale="90000"/>
          </a:bodyPr>
          <a:lstStyle/>
          <a:p>
            <a:pPr algn="ctr"/>
            <a:r>
              <a:rPr lang="pt-BR" altLang="pt-BR" b="1" dirty="0"/>
              <a:t>Trilha – </a:t>
            </a:r>
            <a:r>
              <a:rPr lang="pt-BR" altLang="pt-BR" b="1" dirty="0" smtClean="0"/>
              <a:t>Machine Learning</a:t>
            </a:r>
            <a:endParaRPr lang="pt-BR" altLang="pt-BR" b="1" dirty="0"/>
          </a:p>
        </p:txBody>
      </p:sp>
      <p:sp>
        <p:nvSpPr>
          <p:cNvPr id="2051" name="Rectangle 3"/>
          <p:cNvSpPr>
            <a:spLocks noGrp="1"/>
          </p:cNvSpPr>
          <p:nvPr>
            <p:ph type="subTitle" idx="1"/>
          </p:nvPr>
        </p:nvSpPr>
        <p:spPr>
          <a:xfrm>
            <a:off x="2135188" y="4868863"/>
            <a:ext cx="7848600" cy="431800"/>
          </a:xfrm>
        </p:spPr>
        <p:txBody>
          <a:bodyPr>
            <a:normAutofit/>
          </a:bodyPr>
          <a:lstStyle/>
          <a:p>
            <a:r>
              <a:rPr lang="pt-BR" altLang="pt-BR" b="1" dirty="0">
                <a:latin typeface="+mj-lt"/>
              </a:rPr>
              <a:t>Jallysson Miranda Rocha</a:t>
            </a:r>
          </a:p>
        </p:txBody>
      </p:sp>
      <p:sp>
        <p:nvSpPr>
          <p:cNvPr id="2066" name="Text Box 18"/>
          <p:cNvSpPr txBox="1">
            <a:spLocks noChangeArrowheads="1"/>
          </p:cNvSpPr>
          <p:nvPr/>
        </p:nvSpPr>
        <p:spPr bwMode="auto">
          <a:xfrm>
            <a:off x="2135188" y="5235575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pt-BR" altLang="pt-BR" sz="2000" dirty="0">
                <a:latin typeface="+mj-lt"/>
              </a:rPr>
              <a:t>Mestrando em Sistemas de Informação</a:t>
            </a:r>
          </a:p>
          <a:p>
            <a:pPr algn="ctr"/>
            <a:endParaRPr lang="pt-BR" altLang="pt-BR" sz="2000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738" y="1282700"/>
            <a:ext cx="5181600" cy="17653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-42861" y="-42862"/>
            <a:ext cx="12292013" cy="36830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alphaModFix amt="85000"/>
          </a:blip>
          <a:stretch>
            <a:fillRect/>
          </a:stretch>
        </p:blipFill>
        <p:spPr>
          <a:xfrm>
            <a:off x="-28573" y="6552444"/>
            <a:ext cx="12234861" cy="4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4006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5" y="1586165"/>
            <a:ext cx="529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Fases do gesto</a:t>
            </a:r>
          </a:p>
        </p:txBody>
      </p:sp>
      <p:sp>
        <p:nvSpPr>
          <p:cNvPr id="39" name="Retângulo 38"/>
          <p:cNvSpPr/>
          <p:nvPr/>
        </p:nvSpPr>
        <p:spPr>
          <a:xfrm>
            <a:off x="650320" y="2095620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185" y="2428530"/>
            <a:ext cx="8944656" cy="3929399"/>
          </a:xfrm>
          <a:prstGeom prst="rect">
            <a:avLst/>
          </a:prstGeom>
        </p:spPr>
      </p:pic>
      <p:pic>
        <p:nvPicPr>
          <p:cNvPr id="7" name="Espaço Reservado para Conteúdo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  <p:sp>
        <p:nvSpPr>
          <p:cNvPr id="10" name="Título 1"/>
          <p:cNvSpPr txBox="1">
            <a:spLocks/>
          </p:cNvSpPr>
          <p:nvPr/>
        </p:nvSpPr>
        <p:spPr>
          <a:xfrm>
            <a:off x="398503" y="738636"/>
            <a:ext cx="2164004" cy="7059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Dados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11" name="Divisa 10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981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5" y="1571880"/>
            <a:ext cx="529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Fases do gesto</a:t>
            </a:r>
          </a:p>
        </p:txBody>
      </p:sp>
      <p:sp>
        <p:nvSpPr>
          <p:cNvPr id="39" name="Retângulo 38"/>
          <p:cNvSpPr/>
          <p:nvPr/>
        </p:nvSpPr>
        <p:spPr>
          <a:xfrm>
            <a:off x="650320" y="2109911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270" y="2566596"/>
            <a:ext cx="8822380" cy="3783208"/>
          </a:xfrm>
          <a:prstGeom prst="rect">
            <a:avLst/>
          </a:prstGeom>
        </p:spPr>
      </p:pic>
      <p:pic>
        <p:nvPicPr>
          <p:cNvPr id="7" name="Espaço Reservado para Conteúdo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  <p:sp>
        <p:nvSpPr>
          <p:cNvPr id="10" name="Título 1"/>
          <p:cNvSpPr txBox="1">
            <a:spLocks/>
          </p:cNvSpPr>
          <p:nvPr/>
        </p:nvSpPr>
        <p:spPr>
          <a:xfrm>
            <a:off x="398503" y="738636"/>
            <a:ext cx="2164004" cy="7059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Dados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11" name="Divisa 10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98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550" y="1371238"/>
            <a:ext cx="7165975" cy="5374481"/>
          </a:xfrm>
          <a:prstGeom prst="rect">
            <a:avLst/>
          </a:prstGeom>
        </p:spPr>
      </p:pic>
      <p:pic>
        <p:nvPicPr>
          <p:cNvPr id="5" name="Espaço Reservado para Conteúdo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398503" y="738636"/>
            <a:ext cx="2164004" cy="7059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Dados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9" name="Divisa 8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472335" y="1571880"/>
            <a:ext cx="2556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Sinal suavizado</a:t>
            </a:r>
          </a:p>
        </p:txBody>
      </p:sp>
      <p:sp>
        <p:nvSpPr>
          <p:cNvPr id="11" name="Retângulo 10"/>
          <p:cNvSpPr/>
          <p:nvPr/>
        </p:nvSpPr>
        <p:spPr>
          <a:xfrm flipV="1">
            <a:off x="650321" y="2121343"/>
            <a:ext cx="735567" cy="45719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023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88" y="1883557"/>
            <a:ext cx="11864389" cy="4836258"/>
          </a:xfrm>
          <a:prstGeom prst="rect">
            <a:avLst/>
          </a:prstGeom>
        </p:spPr>
      </p:pic>
      <p:pic>
        <p:nvPicPr>
          <p:cNvPr id="5" name="Espaço Reservado para Conteúdo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398503" y="738636"/>
            <a:ext cx="2164004" cy="7059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Dados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9" name="Divisa 8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472335" y="1571880"/>
            <a:ext cx="2556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Normalização</a:t>
            </a:r>
          </a:p>
        </p:txBody>
      </p:sp>
      <p:sp>
        <p:nvSpPr>
          <p:cNvPr id="11" name="Retângulo 10"/>
          <p:cNvSpPr/>
          <p:nvPr/>
        </p:nvSpPr>
        <p:spPr>
          <a:xfrm flipV="1">
            <a:off x="650321" y="2107055"/>
            <a:ext cx="735567" cy="45719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41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190" y="1091635"/>
            <a:ext cx="7383461" cy="5537596"/>
          </a:xfrm>
          <a:prstGeom prst="rect">
            <a:avLst/>
          </a:prstGeom>
        </p:spPr>
      </p:pic>
      <p:pic>
        <p:nvPicPr>
          <p:cNvPr id="5" name="Espaço Reservado para Conteúdo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398503" y="738636"/>
            <a:ext cx="2164004" cy="7059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Dados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9" name="Divisa 8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472335" y="1571880"/>
            <a:ext cx="2556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Extração</a:t>
            </a:r>
          </a:p>
        </p:txBody>
      </p:sp>
      <p:sp>
        <p:nvSpPr>
          <p:cNvPr id="11" name="Retângulo 10"/>
          <p:cNvSpPr/>
          <p:nvPr/>
        </p:nvSpPr>
        <p:spPr>
          <a:xfrm flipV="1">
            <a:off x="650321" y="2135631"/>
            <a:ext cx="735567" cy="45719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93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5" y="2186252"/>
            <a:ext cx="529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Cromossomo</a:t>
            </a:r>
            <a:endParaRPr lang="en-US" sz="2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39" name="Retângulo 38"/>
          <p:cNvSpPr/>
          <p:nvPr/>
        </p:nvSpPr>
        <p:spPr>
          <a:xfrm>
            <a:off x="650320" y="2695707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Arredondado 5"/>
          <p:cNvSpPr/>
          <p:nvPr/>
        </p:nvSpPr>
        <p:spPr>
          <a:xfrm>
            <a:off x="2864767" y="4252350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Retângulo Arredondado 6"/>
          <p:cNvSpPr/>
          <p:nvPr/>
        </p:nvSpPr>
        <p:spPr>
          <a:xfrm>
            <a:off x="472335" y="4252350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0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Retângulo Arredondado 7"/>
          <p:cNvSpPr/>
          <p:nvPr/>
        </p:nvSpPr>
        <p:spPr>
          <a:xfrm>
            <a:off x="1668551" y="4252350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0</a:t>
            </a:r>
          </a:p>
        </p:txBody>
      </p:sp>
      <p:sp>
        <p:nvSpPr>
          <p:cNvPr id="12" name="Retângulo Arredondado 11"/>
          <p:cNvSpPr/>
          <p:nvPr/>
        </p:nvSpPr>
        <p:spPr>
          <a:xfrm>
            <a:off x="4060983" y="4252350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Retângulo Arredondado 12"/>
          <p:cNvSpPr/>
          <p:nvPr/>
        </p:nvSpPr>
        <p:spPr>
          <a:xfrm>
            <a:off x="5257199" y="4252350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Retângulo Arredondado 14"/>
          <p:cNvSpPr/>
          <p:nvPr/>
        </p:nvSpPr>
        <p:spPr>
          <a:xfrm>
            <a:off x="5258006" y="5778031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13,1</a:t>
            </a:r>
          </a:p>
        </p:txBody>
      </p:sp>
      <p:sp>
        <p:nvSpPr>
          <p:cNvPr id="16" name="Retângulo Arredondado 15"/>
          <p:cNvSpPr/>
          <p:nvPr/>
        </p:nvSpPr>
        <p:spPr>
          <a:xfrm>
            <a:off x="1685035" y="5787434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3,45</a:t>
            </a:r>
          </a:p>
        </p:txBody>
      </p:sp>
      <p:sp>
        <p:nvSpPr>
          <p:cNvPr id="17" name="Retângulo Arredondado 16"/>
          <p:cNvSpPr/>
          <p:nvPr/>
        </p:nvSpPr>
        <p:spPr>
          <a:xfrm>
            <a:off x="2864767" y="5787434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Retângulo Arredondado 17"/>
          <p:cNvSpPr/>
          <p:nvPr/>
        </p:nvSpPr>
        <p:spPr>
          <a:xfrm>
            <a:off x="4060983" y="5781819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0,2</a:t>
            </a:r>
          </a:p>
        </p:txBody>
      </p:sp>
      <p:sp>
        <p:nvSpPr>
          <p:cNvPr id="19" name="Retângulo Arredondado 18"/>
          <p:cNvSpPr/>
          <p:nvPr/>
        </p:nvSpPr>
        <p:spPr>
          <a:xfrm>
            <a:off x="458686" y="5787434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0,5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52598" y="3733197"/>
            <a:ext cx="26648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Bin</a:t>
            </a:r>
            <a:r>
              <a:rPr lang="en-US" sz="2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ária</a:t>
            </a:r>
            <a:endParaRPr lang="pt-BR" sz="2400" b="1" dirty="0" smtClean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21" name="CaixaDeTexto 20"/>
          <p:cNvSpPr txBox="1"/>
          <p:nvPr/>
        </p:nvSpPr>
        <p:spPr>
          <a:xfrm>
            <a:off x="452598" y="5171234"/>
            <a:ext cx="26648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Real</a:t>
            </a:r>
          </a:p>
        </p:txBody>
      </p:sp>
      <p:pic>
        <p:nvPicPr>
          <p:cNvPr id="22" name="Espaço Reservado para Conteúdo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23" name="Imagem 22"/>
          <p:cNvPicPr>
            <a:picLocks noChangeAspect="1"/>
          </p:cNvPicPr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24" name="Imagem 23"/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  <p:sp>
        <p:nvSpPr>
          <p:cNvPr id="25" name="Título 1"/>
          <p:cNvSpPr txBox="1">
            <a:spLocks/>
          </p:cNvSpPr>
          <p:nvPr/>
        </p:nvSpPr>
        <p:spPr>
          <a:xfrm>
            <a:off x="612823" y="971550"/>
            <a:ext cx="5149642" cy="4730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Algoritmos Gen</a:t>
            </a:r>
            <a:r>
              <a:rPr lang="en-US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éticos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26" name="Divisa 25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62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5" y="2186252"/>
            <a:ext cx="529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Crossover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39" name="Retângulo 38"/>
          <p:cNvSpPr/>
          <p:nvPr/>
        </p:nvSpPr>
        <p:spPr>
          <a:xfrm>
            <a:off x="650320" y="2695707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Arredondado 5"/>
          <p:cNvSpPr/>
          <p:nvPr/>
        </p:nvSpPr>
        <p:spPr>
          <a:xfrm>
            <a:off x="5626613" y="2924636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Retângulo Arredondado 6"/>
          <p:cNvSpPr/>
          <p:nvPr/>
        </p:nvSpPr>
        <p:spPr>
          <a:xfrm>
            <a:off x="3113778" y="2939626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0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Retângulo Arredondado 7"/>
          <p:cNvSpPr/>
          <p:nvPr/>
        </p:nvSpPr>
        <p:spPr>
          <a:xfrm>
            <a:off x="4265507" y="2924636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0</a:t>
            </a:r>
          </a:p>
        </p:txBody>
      </p:sp>
      <p:sp>
        <p:nvSpPr>
          <p:cNvPr id="12" name="Retângulo Arredondado 11"/>
          <p:cNvSpPr/>
          <p:nvPr/>
        </p:nvSpPr>
        <p:spPr>
          <a:xfrm>
            <a:off x="6793332" y="2924636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Retângulo Arredondado 12"/>
          <p:cNvSpPr/>
          <p:nvPr/>
        </p:nvSpPr>
        <p:spPr>
          <a:xfrm>
            <a:off x="7960051" y="2924636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Retângulo Arredondado 14"/>
          <p:cNvSpPr/>
          <p:nvPr/>
        </p:nvSpPr>
        <p:spPr>
          <a:xfrm>
            <a:off x="7978461" y="3809780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1</a:t>
            </a:r>
          </a:p>
        </p:txBody>
      </p:sp>
      <p:sp>
        <p:nvSpPr>
          <p:cNvPr id="16" name="Retângulo Arredondado 15"/>
          <p:cNvSpPr/>
          <p:nvPr/>
        </p:nvSpPr>
        <p:spPr>
          <a:xfrm>
            <a:off x="4277077" y="3819183"/>
            <a:ext cx="1148400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0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Retângulo Arredondado 16"/>
          <p:cNvSpPr/>
          <p:nvPr/>
        </p:nvSpPr>
        <p:spPr>
          <a:xfrm>
            <a:off x="5629226" y="3819183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Retângulo Arredondado 17"/>
          <p:cNvSpPr/>
          <p:nvPr/>
        </p:nvSpPr>
        <p:spPr>
          <a:xfrm>
            <a:off x="6795945" y="3813568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0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Retângulo Arredondado 18"/>
          <p:cNvSpPr/>
          <p:nvPr/>
        </p:nvSpPr>
        <p:spPr>
          <a:xfrm>
            <a:off x="3102259" y="3819183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CaixaDeTexto 21"/>
          <p:cNvSpPr txBox="1"/>
          <p:nvPr/>
        </p:nvSpPr>
        <p:spPr>
          <a:xfrm>
            <a:off x="2230194" y="2924636"/>
            <a:ext cx="9156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Pai</a:t>
            </a:r>
            <a:r>
              <a:rPr lang="pt-B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Arial" charset="0"/>
                <a:cs typeface="Arial" charset="0"/>
              </a:rPr>
              <a:t> 1</a:t>
            </a:r>
          </a:p>
        </p:txBody>
      </p:sp>
      <p:sp>
        <p:nvSpPr>
          <p:cNvPr id="23" name="CaixaDeTexto 22"/>
          <p:cNvSpPr txBox="1"/>
          <p:nvPr/>
        </p:nvSpPr>
        <p:spPr>
          <a:xfrm>
            <a:off x="2222182" y="3848303"/>
            <a:ext cx="1199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Pai</a:t>
            </a:r>
            <a:r>
              <a:rPr lang="pt-B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Arial" charset="0"/>
                <a:cs typeface="Arial" charset="0"/>
              </a:rPr>
              <a:t> 2</a:t>
            </a:r>
          </a:p>
        </p:txBody>
      </p:sp>
      <p:cxnSp>
        <p:nvCxnSpPr>
          <p:cNvPr id="4" name="Conector Reto 3"/>
          <p:cNvCxnSpPr/>
          <p:nvPr/>
        </p:nvCxnSpPr>
        <p:spPr>
          <a:xfrm flipH="1">
            <a:off x="5523735" y="2464797"/>
            <a:ext cx="15130" cy="2362036"/>
          </a:xfrm>
          <a:prstGeom prst="line">
            <a:avLst/>
          </a:prstGeom>
          <a:ln w="603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tângulo Arredondado 24"/>
          <p:cNvSpPr/>
          <p:nvPr/>
        </p:nvSpPr>
        <p:spPr>
          <a:xfrm>
            <a:off x="181772" y="5101597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0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Retângulo Arredondado 25"/>
          <p:cNvSpPr/>
          <p:nvPr/>
        </p:nvSpPr>
        <p:spPr>
          <a:xfrm>
            <a:off x="1348491" y="5101597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0</a:t>
            </a:r>
          </a:p>
        </p:txBody>
      </p:sp>
      <p:sp>
        <p:nvSpPr>
          <p:cNvPr id="27" name="Retângulo Arredondado 26"/>
          <p:cNvSpPr/>
          <p:nvPr/>
        </p:nvSpPr>
        <p:spPr>
          <a:xfrm>
            <a:off x="4849455" y="5103924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1</a:t>
            </a:r>
          </a:p>
        </p:txBody>
      </p:sp>
      <p:sp>
        <p:nvSpPr>
          <p:cNvPr id="28" name="Retângulo Arredondado 27"/>
          <p:cNvSpPr/>
          <p:nvPr/>
        </p:nvSpPr>
        <p:spPr>
          <a:xfrm>
            <a:off x="2515210" y="5113327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Retângulo Arredondado 28"/>
          <p:cNvSpPr/>
          <p:nvPr/>
        </p:nvSpPr>
        <p:spPr>
          <a:xfrm>
            <a:off x="3681929" y="5107712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0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Retângulo Arredondado 29"/>
          <p:cNvSpPr/>
          <p:nvPr/>
        </p:nvSpPr>
        <p:spPr>
          <a:xfrm>
            <a:off x="7438632" y="5097553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0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Retângulo Arredondado 30"/>
          <p:cNvSpPr/>
          <p:nvPr/>
        </p:nvSpPr>
        <p:spPr>
          <a:xfrm>
            <a:off x="6263813" y="5097553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Retângulo Arredondado 31"/>
          <p:cNvSpPr/>
          <p:nvPr/>
        </p:nvSpPr>
        <p:spPr>
          <a:xfrm>
            <a:off x="8626748" y="5102021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Retângulo Arredondado 33"/>
          <p:cNvSpPr/>
          <p:nvPr/>
        </p:nvSpPr>
        <p:spPr>
          <a:xfrm>
            <a:off x="9793467" y="5102021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" name="Retângulo Arredondado 34"/>
          <p:cNvSpPr/>
          <p:nvPr/>
        </p:nvSpPr>
        <p:spPr>
          <a:xfrm>
            <a:off x="10960186" y="5102021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CaixaDeTexto 41"/>
          <p:cNvSpPr txBox="1"/>
          <p:nvPr/>
        </p:nvSpPr>
        <p:spPr>
          <a:xfrm>
            <a:off x="117792" y="5807731"/>
            <a:ext cx="1212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Filho</a:t>
            </a:r>
            <a:r>
              <a:rPr lang="pt-B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Arial" charset="0"/>
                <a:cs typeface="Arial" charset="0"/>
              </a:rPr>
              <a:t> 1</a:t>
            </a:r>
          </a:p>
        </p:txBody>
      </p:sp>
      <p:sp>
        <p:nvSpPr>
          <p:cNvPr id="43" name="CaixaDeTexto 42"/>
          <p:cNvSpPr txBox="1"/>
          <p:nvPr/>
        </p:nvSpPr>
        <p:spPr>
          <a:xfrm>
            <a:off x="6170995" y="5807731"/>
            <a:ext cx="1212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Filho</a:t>
            </a:r>
            <a:r>
              <a:rPr lang="pt-B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Arial" charset="0"/>
                <a:cs typeface="Arial" charset="0"/>
              </a:rPr>
              <a:t> </a:t>
            </a:r>
            <a:r>
              <a:rPr lang="pt-B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Arial" charset="0"/>
                <a:cs typeface="Arial" charset="0"/>
              </a:rPr>
              <a:t>2</a:t>
            </a:r>
            <a:endParaRPr lang="pt-BR" sz="2400" b="1" dirty="0" smtClean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Arial" charset="0"/>
              <a:cs typeface="Arial" charset="0"/>
            </a:endParaRPr>
          </a:p>
        </p:txBody>
      </p:sp>
      <p:pic>
        <p:nvPicPr>
          <p:cNvPr id="37" name="Espaço Reservado para Conteúdo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38" name="Imagem 37"/>
          <p:cNvPicPr>
            <a:picLocks noChangeAspect="1"/>
          </p:cNvPicPr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40" name="Imagem 39"/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  <p:sp>
        <p:nvSpPr>
          <p:cNvPr id="41" name="Título 1"/>
          <p:cNvSpPr txBox="1">
            <a:spLocks/>
          </p:cNvSpPr>
          <p:nvPr/>
        </p:nvSpPr>
        <p:spPr>
          <a:xfrm>
            <a:off x="612823" y="971550"/>
            <a:ext cx="5149642" cy="4730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Algoritmos Gen</a:t>
            </a:r>
            <a:r>
              <a:rPr lang="en-US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éticos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44" name="Divisa 43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549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2" grpId="0"/>
      <p:bldP spid="23" grpId="0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4" grpId="0" animBg="1"/>
      <p:bldP spid="35" grpId="0" animBg="1"/>
      <p:bldP spid="42" grpId="0"/>
      <p:bldP spid="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5" y="2186252"/>
            <a:ext cx="2862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Crossover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39" name="Retângulo 38"/>
          <p:cNvSpPr/>
          <p:nvPr/>
        </p:nvSpPr>
        <p:spPr>
          <a:xfrm>
            <a:off x="650320" y="2695707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Oval 1"/>
          <p:cNvSpPr/>
          <p:nvPr/>
        </p:nvSpPr>
        <p:spPr>
          <a:xfrm>
            <a:off x="3334791" y="1691576"/>
            <a:ext cx="5306518" cy="4844135"/>
          </a:xfrm>
          <a:prstGeom prst="ellipse">
            <a:avLst/>
          </a:prstGeom>
          <a:noFill/>
          <a:ln>
            <a:solidFill>
              <a:srgbClr val="0026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5488898" y="1773490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6193436" y="1895677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4996721" y="2002752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5628285" y="2186252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6259849" y="2372253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126635" y="2461627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5826177" y="2705170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4571010" y="2372253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5356484" y="2953015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6750048" y="2062329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4810853" y="2894739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4092807" y="2609818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3805335" y="3040615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4384955" y="2960604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7284617" y="2323939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6775032" y="2606788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7297188" y="2829092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7748870" y="2730710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3627951" y="3537755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092807" y="3381999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811892" y="3301109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6333343" y="2897170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856157" y="3208449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5320766" y="3562687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5289964" y="4096231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4744333" y="4037955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4026287" y="3753034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4478533" y="3837792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4146208" y="4568248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4745372" y="4444325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6266823" y="4040386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5789637" y="4351665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6673215" y="4478501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6532138" y="4905177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5986507" y="4846901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5268461" y="4561980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5560609" y="4912766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5388382" y="5377194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7" name="Oval 76"/>
          <p:cNvSpPr/>
          <p:nvPr/>
        </p:nvSpPr>
        <p:spPr>
          <a:xfrm>
            <a:off x="6495323" y="3559669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8" name="Oval 77"/>
          <p:cNvSpPr/>
          <p:nvPr/>
        </p:nvSpPr>
        <p:spPr>
          <a:xfrm>
            <a:off x="7088523" y="4500359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7031811" y="5160611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8131358" y="3510587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7585727" y="3452311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5746045" y="3797193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4" name="Oval 83"/>
          <p:cNvSpPr/>
          <p:nvPr/>
        </p:nvSpPr>
        <p:spPr>
          <a:xfrm>
            <a:off x="6966593" y="3204466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6987602" y="3982604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6" name="Oval 85"/>
          <p:cNvSpPr/>
          <p:nvPr/>
        </p:nvSpPr>
        <p:spPr>
          <a:xfrm>
            <a:off x="7586766" y="3858681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6755019" y="5628863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6164797" y="5413456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5737996" y="5759232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5021649" y="5533511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3" name="Oval 92"/>
          <p:cNvSpPr/>
          <p:nvPr/>
        </p:nvSpPr>
        <p:spPr>
          <a:xfrm>
            <a:off x="5320023" y="6113173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4" name="Oval 93"/>
          <p:cNvSpPr/>
          <p:nvPr/>
        </p:nvSpPr>
        <p:spPr>
          <a:xfrm>
            <a:off x="4597464" y="5819597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5" name="Oval 94"/>
          <p:cNvSpPr/>
          <p:nvPr/>
        </p:nvSpPr>
        <p:spPr>
          <a:xfrm>
            <a:off x="6164797" y="6105004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6" name="Oval 95"/>
          <p:cNvSpPr/>
          <p:nvPr/>
        </p:nvSpPr>
        <p:spPr>
          <a:xfrm>
            <a:off x="7262185" y="5820863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7" name="Oval 96"/>
          <p:cNvSpPr/>
          <p:nvPr/>
        </p:nvSpPr>
        <p:spPr>
          <a:xfrm>
            <a:off x="6784999" y="6102162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8" name="Oval 97"/>
          <p:cNvSpPr/>
          <p:nvPr/>
        </p:nvSpPr>
        <p:spPr>
          <a:xfrm>
            <a:off x="4495979" y="4896527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9" name="Oval 98"/>
          <p:cNvSpPr/>
          <p:nvPr/>
        </p:nvSpPr>
        <p:spPr>
          <a:xfrm>
            <a:off x="4026286" y="5144372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0" name="Oval 99"/>
          <p:cNvSpPr/>
          <p:nvPr/>
        </p:nvSpPr>
        <p:spPr>
          <a:xfrm>
            <a:off x="3691281" y="4785249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5" name="Oval 104"/>
          <p:cNvSpPr/>
          <p:nvPr/>
        </p:nvSpPr>
        <p:spPr>
          <a:xfrm>
            <a:off x="5003145" y="5088527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6" name="Oval 105"/>
          <p:cNvSpPr/>
          <p:nvPr/>
        </p:nvSpPr>
        <p:spPr>
          <a:xfrm>
            <a:off x="4525959" y="5399806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7" name="Oval 106"/>
          <p:cNvSpPr/>
          <p:nvPr/>
        </p:nvSpPr>
        <p:spPr>
          <a:xfrm>
            <a:off x="3399781" y="3906662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4" name="Oval 113"/>
          <p:cNvSpPr/>
          <p:nvPr/>
        </p:nvSpPr>
        <p:spPr>
          <a:xfrm>
            <a:off x="4072057" y="4164308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5" name="Oval 114"/>
          <p:cNvSpPr/>
          <p:nvPr/>
        </p:nvSpPr>
        <p:spPr>
          <a:xfrm>
            <a:off x="3429761" y="4409941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8004162" y="3911559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8296310" y="4262345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1" name="Oval 120"/>
          <p:cNvSpPr/>
          <p:nvPr/>
        </p:nvSpPr>
        <p:spPr>
          <a:xfrm>
            <a:off x="7566191" y="4409941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8130780" y="3039093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8041890" y="4657332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8" name="Oval 137"/>
          <p:cNvSpPr/>
          <p:nvPr/>
        </p:nvSpPr>
        <p:spPr>
          <a:xfrm>
            <a:off x="7499004" y="5001331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9" name="Oval 138"/>
          <p:cNvSpPr/>
          <p:nvPr/>
        </p:nvSpPr>
        <p:spPr>
          <a:xfrm>
            <a:off x="7771755" y="5348903"/>
            <a:ext cx="239843" cy="247845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2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0" name="CaixaDeTexto 139"/>
          <p:cNvSpPr txBox="1"/>
          <p:nvPr/>
        </p:nvSpPr>
        <p:spPr>
          <a:xfrm>
            <a:off x="7857252" y="1801056"/>
            <a:ext cx="26648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População</a:t>
            </a:r>
          </a:p>
        </p:txBody>
      </p:sp>
      <p:pic>
        <p:nvPicPr>
          <p:cNvPr id="80" name="Espaço Reservado para Conteúdo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87" name="Imagem 86"/>
          <p:cNvPicPr>
            <a:picLocks noChangeAspect="1"/>
          </p:cNvPicPr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88" name="Imagem 87"/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  <p:sp>
        <p:nvSpPr>
          <p:cNvPr id="101" name="Título 1"/>
          <p:cNvSpPr txBox="1">
            <a:spLocks/>
          </p:cNvSpPr>
          <p:nvPr/>
        </p:nvSpPr>
        <p:spPr>
          <a:xfrm>
            <a:off x="612823" y="971550"/>
            <a:ext cx="5149642" cy="4730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Algoritmos Gen</a:t>
            </a:r>
            <a:r>
              <a:rPr lang="en-US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éticos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102" name="Divisa 101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0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1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5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6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9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0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6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3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9" fill="hold">
                      <p:stCondLst>
                        <p:cond delay="indefinite"/>
                      </p:stCondLst>
                      <p:childTnLst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4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37" grpId="0" animBg="1"/>
      <p:bldP spid="38" grpId="0" animBg="1"/>
      <p:bldP spid="40" grpId="0" animBg="1"/>
      <p:bldP spid="41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5" grpId="0" animBg="1"/>
      <p:bldP spid="106" grpId="0" animBg="1"/>
      <p:bldP spid="107" grpId="0" animBg="1"/>
      <p:bldP spid="114" grpId="0" animBg="1"/>
      <p:bldP spid="115" grpId="0" animBg="1"/>
      <p:bldP spid="119" grpId="0" animBg="1"/>
      <p:bldP spid="120" grpId="0" animBg="1"/>
      <p:bldP spid="121" grpId="0" animBg="1"/>
      <p:bldP spid="130" grpId="0" animBg="1"/>
      <p:bldP spid="137" grpId="0" animBg="1"/>
      <p:bldP spid="138" grpId="0" animBg="1"/>
      <p:bldP spid="139" grpId="0" animBg="1"/>
      <p:bldP spid="14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5" y="2186252"/>
            <a:ext cx="529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Mutação</a:t>
            </a:r>
            <a:endParaRPr lang="en-US" sz="2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39" name="Retângulo 38"/>
          <p:cNvSpPr/>
          <p:nvPr/>
        </p:nvSpPr>
        <p:spPr>
          <a:xfrm>
            <a:off x="650320" y="2695707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Arredondado 14"/>
          <p:cNvSpPr/>
          <p:nvPr/>
        </p:nvSpPr>
        <p:spPr>
          <a:xfrm>
            <a:off x="7851304" y="3762371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1</a:t>
            </a:r>
          </a:p>
        </p:txBody>
      </p:sp>
      <p:sp>
        <p:nvSpPr>
          <p:cNvPr id="16" name="Retângulo Arredondado 15"/>
          <p:cNvSpPr/>
          <p:nvPr/>
        </p:nvSpPr>
        <p:spPr>
          <a:xfrm>
            <a:off x="4263343" y="3771774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Retângulo Arredondado 16"/>
          <p:cNvSpPr/>
          <p:nvPr/>
        </p:nvSpPr>
        <p:spPr>
          <a:xfrm>
            <a:off x="5458065" y="3771774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0</a:t>
            </a:r>
          </a:p>
        </p:txBody>
      </p:sp>
      <p:sp>
        <p:nvSpPr>
          <p:cNvPr id="18" name="Retângulo Arredondado 17"/>
          <p:cNvSpPr/>
          <p:nvPr/>
        </p:nvSpPr>
        <p:spPr>
          <a:xfrm>
            <a:off x="6654281" y="3766159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Retângulo Arredondado 18"/>
          <p:cNvSpPr/>
          <p:nvPr/>
        </p:nvSpPr>
        <p:spPr>
          <a:xfrm>
            <a:off x="3066974" y="3771774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0</a:t>
            </a:r>
          </a:p>
        </p:txBody>
      </p:sp>
      <p:cxnSp>
        <p:nvCxnSpPr>
          <p:cNvPr id="4" name="Conector de Seta Reta 3"/>
          <p:cNvCxnSpPr/>
          <p:nvPr/>
        </p:nvCxnSpPr>
        <p:spPr>
          <a:xfrm>
            <a:off x="4841823" y="2893102"/>
            <a:ext cx="0" cy="800281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ixaDeTexto 21"/>
          <p:cNvSpPr txBox="1"/>
          <p:nvPr/>
        </p:nvSpPr>
        <p:spPr>
          <a:xfrm>
            <a:off x="4171603" y="2384592"/>
            <a:ext cx="14803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Random</a:t>
            </a:r>
            <a:endParaRPr lang="pt-BR" sz="2400" b="1" dirty="0" smtClean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23" name="Retângulo Arredondado 22"/>
          <p:cNvSpPr/>
          <p:nvPr/>
        </p:nvSpPr>
        <p:spPr>
          <a:xfrm>
            <a:off x="7866294" y="4991288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1</a:t>
            </a:r>
          </a:p>
        </p:txBody>
      </p:sp>
      <p:sp>
        <p:nvSpPr>
          <p:cNvPr id="24" name="Retângulo Arredondado 23"/>
          <p:cNvSpPr/>
          <p:nvPr/>
        </p:nvSpPr>
        <p:spPr>
          <a:xfrm>
            <a:off x="4248353" y="5000691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0</a:t>
            </a:r>
          </a:p>
        </p:txBody>
      </p:sp>
      <p:sp>
        <p:nvSpPr>
          <p:cNvPr id="25" name="Retângulo Arredondado 24"/>
          <p:cNvSpPr/>
          <p:nvPr/>
        </p:nvSpPr>
        <p:spPr>
          <a:xfrm>
            <a:off x="5458065" y="5000691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0</a:t>
            </a:r>
          </a:p>
        </p:txBody>
      </p:sp>
      <p:sp>
        <p:nvSpPr>
          <p:cNvPr id="26" name="Retângulo Arredondado 25"/>
          <p:cNvSpPr/>
          <p:nvPr/>
        </p:nvSpPr>
        <p:spPr>
          <a:xfrm>
            <a:off x="6669271" y="4995076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Arial" charset="0"/>
                <a:ea typeface="Arial" charset="0"/>
                <a:cs typeface="Arial" charset="0"/>
              </a:rPr>
              <a:t>1</a:t>
            </a:r>
            <a:endParaRPr lang="pt-BR" sz="16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Retângulo Arredondado 26"/>
          <p:cNvSpPr/>
          <p:nvPr/>
        </p:nvSpPr>
        <p:spPr>
          <a:xfrm>
            <a:off x="3051984" y="5000691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0</a:t>
            </a:r>
          </a:p>
        </p:txBody>
      </p:sp>
      <p:pic>
        <p:nvPicPr>
          <p:cNvPr id="20" name="Espaço Reservado para Conteúdo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21" name="Imagem 20"/>
          <p:cNvPicPr>
            <a:picLocks noChangeAspect="1"/>
          </p:cNvPicPr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28" name="Imagem 27"/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  <p:sp>
        <p:nvSpPr>
          <p:cNvPr id="29" name="Título 1"/>
          <p:cNvSpPr txBox="1">
            <a:spLocks/>
          </p:cNvSpPr>
          <p:nvPr/>
        </p:nvSpPr>
        <p:spPr>
          <a:xfrm>
            <a:off x="612823" y="971550"/>
            <a:ext cx="5149642" cy="4730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Algoritmos Gen</a:t>
            </a:r>
            <a:r>
              <a:rPr lang="en-US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éticos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30" name="Divisa 29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57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5" y="2186252"/>
            <a:ext cx="529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Fitness</a:t>
            </a:r>
          </a:p>
        </p:txBody>
      </p:sp>
      <p:sp>
        <p:nvSpPr>
          <p:cNvPr id="39" name="Retângulo 38"/>
          <p:cNvSpPr/>
          <p:nvPr/>
        </p:nvSpPr>
        <p:spPr>
          <a:xfrm>
            <a:off x="650320" y="2695707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483" y="1484025"/>
            <a:ext cx="8620591" cy="5119141"/>
          </a:xfrm>
          <a:prstGeom prst="rect">
            <a:avLst/>
          </a:prstGeom>
        </p:spPr>
      </p:pic>
      <p:pic>
        <p:nvPicPr>
          <p:cNvPr id="7" name="Espaço Reservado para Conteúdo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  <p:sp>
        <p:nvSpPr>
          <p:cNvPr id="10" name="Título 1"/>
          <p:cNvSpPr txBox="1">
            <a:spLocks/>
          </p:cNvSpPr>
          <p:nvPr/>
        </p:nvSpPr>
        <p:spPr>
          <a:xfrm>
            <a:off x="612823" y="971550"/>
            <a:ext cx="5149642" cy="4730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Algoritmos Gen</a:t>
            </a:r>
            <a:r>
              <a:rPr lang="en-US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éticos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11" name="Divisa 10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3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tângulo 59">
            <a:extLst>
              <a:ext uri="{FF2B5EF4-FFF2-40B4-BE49-F238E27FC236}">
                <a16:creationId xmlns="" xmlns:a16="http://schemas.microsoft.com/office/drawing/2014/main" id="{B58E5B49-5074-41A7-A66E-D0EF2F778886}"/>
              </a:ext>
            </a:extLst>
          </p:cNvPr>
          <p:cNvSpPr/>
          <p:nvPr/>
        </p:nvSpPr>
        <p:spPr>
          <a:xfrm>
            <a:off x="484408" y="4733785"/>
            <a:ext cx="5831262" cy="45719"/>
          </a:xfrm>
          <a:prstGeom prst="rect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tângulo 63">
            <a:extLst>
              <a:ext uri="{FF2B5EF4-FFF2-40B4-BE49-F238E27FC236}">
                <a16:creationId xmlns="" xmlns:a16="http://schemas.microsoft.com/office/drawing/2014/main" id="{E2F4D558-27B2-4D64-8F7D-C12E221E64F4}"/>
              </a:ext>
            </a:extLst>
          </p:cNvPr>
          <p:cNvSpPr/>
          <p:nvPr/>
        </p:nvSpPr>
        <p:spPr>
          <a:xfrm>
            <a:off x="156681" y="4296761"/>
            <a:ext cx="36575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Jallysson Miranda Rocha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2604"/>
              </a:solidFill>
              <a:effectLst/>
              <a:uLnTx/>
              <a:uFillTx/>
              <a:latin typeface="+mj-lt"/>
              <a:ea typeface="Arial" charset="0"/>
              <a:cs typeface="Arial" charset="0"/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="" xmlns:a16="http://schemas.microsoft.com/office/drawing/2014/main" id="{45E2B20A-A556-4606-850F-7D98B4F0E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558" y="3446296"/>
            <a:ext cx="456232" cy="532221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136" y="1897546"/>
            <a:ext cx="696546" cy="696546"/>
          </a:xfrm>
          <a:prstGeom prst="rect">
            <a:avLst/>
          </a:prstGeom>
        </p:spPr>
      </p:pic>
      <p:sp>
        <p:nvSpPr>
          <p:cNvPr id="19" name="Retângulo 18">
            <a:extLst>
              <a:ext uri="{FF2B5EF4-FFF2-40B4-BE49-F238E27FC236}">
                <a16:creationId xmlns="" xmlns:a16="http://schemas.microsoft.com/office/drawing/2014/main" id="{E2F4D558-27B2-4D64-8F7D-C12E221E64F4}"/>
              </a:ext>
            </a:extLst>
          </p:cNvPr>
          <p:cNvSpPr/>
          <p:nvPr/>
        </p:nvSpPr>
        <p:spPr>
          <a:xfrm>
            <a:off x="2924682" y="1961554"/>
            <a:ext cx="21258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noProof="0" dirty="0" err="1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jallyssonmr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2604"/>
              </a:solidFill>
              <a:effectLst/>
              <a:uLnTx/>
              <a:uFillTx/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="" xmlns:a16="http://schemas.microsoft.com/office/drawing/2014/main" id="{E2F4D558-27B2-4D64-8F7D-C12E221E64F4}"/>
              </a:ext>
            </a:extLst>
          </p:cNvPr>
          <p:cNvSpPr/>
          <p:nvPr/>
        </p:nvSpPr>
        <p:spPr>
          <a:xfrm>
            <a:off x="2924682" y="2626433"/>
            <a:ext cx="21258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noProof="0" dirty="0" err="1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jallyssonmr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2604"/>
              </a:solidFill>
              <a:effectLst/>
              <a:uLnTx/>
              <a:uFillTx/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="" xmlns:a16="http://schemas.microsoft.com/office/drawing/2014/main" id="{E2F4D558-27B2-4D64-8F7D-C12E221E64F4}"/>
              </a:ext>
            </a:extLst>
          </p:cNvPr>
          <p:cNvSpPr/>
          <p:nvPr/>
        </p:nvSpPr>
        <p:spPr>
          <a:xfrm>
            <a:off x="2924682" y="3417720"/>
            <a:ext cx="50256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 err="1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j</a:t>
            </a:r>
            <a:r>
              <a:rPr lang="pt-BR" sz="2400" b="1" noProof="0" dirty="0" err="1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allysson.rocha@cappta.com.br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2604"/>
              </a:solidFill>
              <a:effectLst/>
              <a:uLnTx/>
              <a:uFillTx/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="" xmlns:a16="http://schemas.microsoft.com/office/drawing/2014/main" id="{E2F4D558-27B2-4D64-8F7D-C12E221E64F4}"/>
              </a:ext>
            </a:extLst>
          </p:cNvPr>
          <p:cNvSpPr/>
          <p:nvPr/>
        </p:nvSpPr>
        <p:spPr>
          <a:xfrm>
            <a:off x="450527" y="4040524"/>
            <a:ext cx="21258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2604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="" xmlns:a16="http://schemas.microsoft.com/office/drawing/2014/main" id="{E2F4D558-27B2-4D64-8F7D-C12E221E64F4}"/>
              </a:ext>
            </a:extLst>
          </p:cNvPr>
          <p:cNvSpPr/>
          <p:nvPr/>
        </p:nvSpPr>
        <p:spPr>
          <a:xfrm>
            <a:off x="413282" y="4759190"/>
            <a:ext cx="30871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 err="1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www.cappta.com.br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002604"/>
              </a:solidFill>
              <a:effectLst/>
              <a:uLnTx/>
              <a:uFillTx/>
              <a:latin typeface="+mj-lt"/>
              <a:ea typeface="Arial" charset="0"/>
              <a:cs typeface="Arial" charset="0"/>
            </a:endParaRPr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2424" y="2619497"/>
            <a:ext cx="586501" cy="586501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1" r="16452" b="3559"/>
          <a:stretch/>
        </p:blipFill>
        <p:spPr>
          <a:xfrm>
            <a:off x="484408" y="1695251"/>
            <a:ext cx="1543050" cy="2392970"/>
          </a:xfrm>
          <a:prstGeom prst="rect">
            <a:avLst/>
          </a:prstGeom>
        </p:spPr>
      </p:pic>
      <p:pic>
        <p:nvPicPr>
          <p:cNvPr id="16" name="Espaço Reservado para Conteúdo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18" name="Imagem 17"/>
          <p:cNvPicPr>
            <a:picLocks noChangeAspect="1"/>
          </p:cNvPicPr>
          <p:nvPr/>
        </p:nvPicPr>
        <p:blipFill>
          <a:blip r:embed="rId7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7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1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5" y="2186252"/>
            <a:ext cx="529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Máquina</a:t>
            </a:r>
            <a:r>
              <a:rPr 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 de </a:t>
            </a:r>
            <a:r>
              <a:rPr lang="en-US" sz="28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Vetores</a:t>
            </a:r>
            <a:r>
              <a:rPr 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 </a:t>
            </a:r>
            <a:r>
              <a:rPr lang="en-US" sz="28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Suporte</a:t>
            </a:r>
            <a:endParaRPr lang="en-US" sz="2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39" name="Retângulo 38"/>
          <p:cNvSpPr/>
          <p:nvPr/>
        </p:nvSpPr>
        <p:spPr>
          <a:xfrm>
            <a:off x="650320" y="2695707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" name="Conector de Seta Reta 6"/>
          <p:cNvCxnSpPr/>
          <p:nvPr/>
        </p:nvCxnSpPr>
        <p:spPr>
          <a:xfrm flipV="1">
            <a:off x="3225384" y="3498511"/>
            <a:ext cx="14990" cy="2893102"/>
          </a:xfrm>
          <a:prstGeom prst="straightConnector1">
            <a:avLst/>
          </a:prstGeom>
          <a:ln w="41275">
            <a:solidFill>
              <a:srgbClr val="0026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/>
          <p:cNvCxnSpPr/>
          <p:nvPr/>
        </p:nvCxnSpPr>
        <p:spPr>
          <a:xfrm>
            <a:off x="3015521" y="6391613"/>
            <a:ext cx="4586990" cy="0"/>
          </a:xfrm>
          <a:prstGeom prst="straightConnector1">
            <a:avLst/>
          </a:prstGeom>
          <a:ln w="41275">
            <a:solidFill>
              <a:srgbClr val="0026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/>
          <p:cNvCxnSpPr/>
          <p:nvPr/>
        </p:nvCxnSpPr>
        <p:spPr>
          <a:xfrm flipV="1">
            <a:off x="3599326" y="3663405"/>
            <a:ext cx="2878924" cy="2353455"/>
          </a:xfrm>
          <a:prstGeom prst="line">
            <a:avLst/>
          </a:prstGeom>
          <a:ln w="41275">
            <a:solidFill>
              <a:srgbClr val="0026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/>
          <p:cNvCxnSpPr/>
          <p:nvPr/>
        </p:nvCxnSpPr>
        <p:spPr>
          <a:xfrm flipV="1">
            <a:off x="3420256" y="3348611"/>
            <a:ext cx="2542415" cy="2113614"/>
          </a:xfrm>
          <a:prstGeom prst="line">
            <a:avLst/>
          </a:prstGeom>
          <a:ln>
            <a:solidFill>
              <a:srgbClr val="00B3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/>
          <p:cNvCxnSpPr/>
          <p:nvPr/>
        </p:nvCxnSpPr>
        <p:spPr>
          <a:xfrm flipV="1">
            <a:off x="4256870" y="4128099"/>
            <a:ext cx="2542415" cy="2113614"/>
          </a:xfrm>
          <a:prstGeom prst="line">
            <a:avLst/>
          </a:prstGeom>
          <a:ln>
            <a:solidFill>
              <a:srgbClr val="00B3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de Seta Reta 19"/>
          <p:cNvCxnSpPr/>
          <p:nvPr/>
        </p:nvCxnSpPr>
        <p:spPr>
          <a:xfrm>
            <a:off x="5887721" y="3468532"/>
            <a:ext cx="785400" cy="689547"/>
          </a:xfrm>
          <a:prstGeom prst="straightConnector1">
            <a:avLst/>
          </a:prstGeom>
          <a:ln w="28575">
            <a:solidFill>
              <a:srgbClr val="00B33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ixaDeTexto 22"/>
          <p:cNvSpPr txBox="1"/>
          <p:nvPr/>
        </p:nvSpPr>
        <p:spPr>
          <a:xfrm>
            <a:off x="6088835" y="3155411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err="1" smtClean="0">
                <a:latin typeface="Arial" charset="0"/>
                <a:ea typeface="Arial" charset="0"/>
                <a:cs typeface="Arial" charset="0"/>
              </a:rPr>
              <a:t>p</a:t>
            </a:r>
            <a:endParaRPr lang="pt-BR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4518030" y="3773337"/>
            <a:ext cx="188130" cy="204862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4159078" y="3608443"/>
            <a:ext cx="188130" cy="204862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3889258" y="4175568"/>
            <a:ext cx="188130" cy="204862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4715387" y="3368601"/>
            <a:ext cx="188130" cy="204862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3731183" y="3889506"/>
            <a:ext cx="188130" cy="204862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3624319" y="4626731"/>
            <a:ext cx="188130" cy="204862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4278265" y="4039150"/>
            <a:ext cx="188130" cy="204862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4347208" y="4503844"/>
            <a:ext cx="188130" cy="204862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5923582" y="4688565"/>
            <a:ext cx="188130" cy="204862"/>
          </a:xfrm>
          <a:prstGeom prst="ellipse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rgbClr val="00B33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6057214" y="5185801"/>
            <a:ext cx="188130" cy="204862"/>
          </a:xfrm>
          <a:prstGeom prst="ellipse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rgbClr val="00B33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629319" y="5466864"/>
            <a:ext cx="188130" cy="204862"/>
          </a:xfrm>
          <a:prstGeom prst="ellipse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rgbClr val="00B33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6176401" y="5616508"/>
            <a:ext cx="188130" cy="204862"/>
          </a:xfrm>
          <a:prstGeom prst="ellipse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rgbClr val="00B33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7261370" y="4684399"/>
            <a:ext cx="188130" cy="204862"/>
          </a:xfrm>
          <a:prstGeom prst="ellipse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rgbClr val="00B33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6902418" y="4519505"/>
            <a:ext cx="188130" cy="204862"/>
          </a:xfrm>
          <a:prstGeom prst="ellipse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rgbClr val="00B33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6474523" y="4800568"/>
            <a:ext cx="188130" cy="204862"/>
          </a:xfrm>
          <a:prstGeom prst="ellipse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rgbClr val="00B33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7021605" y="4950212"/>
            <a:ext cx="188130" cy="204862"/>
          </a:xfrm>
          <a:prstGeom prst="ellipse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rgbClr val="00B33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6526455" y="5277752"/>
            <a:ext cx="188130" cy="204862"/>
          </a:xfrm>
          <a:prstGeom prst="ellipse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rgbClr val="00B33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4265843" y="4418392"/>
            <a:ext cx="326693" cy="358032"/>
          </a:xfrm>
          <a:prstGeom prst="ellipse">
            <a:avLst/>
          </a:prstGeom>
          <a:noFill/>
          <a:ln>
            <a:solidFill>
              <a:srgbClr val="00B3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840346" y="4596540"/>
            <a:ext cx="326693" cy="358032"/>
          </a:xfrm>
          <a:prstGeom prst="ellipse">
            <a:avLst/>
          </a:prstGeom>
          <a:noFill/>
          <a:ln>
            <a:solidFill>
              <a:srgbClr val="00B3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0" name="Conector de Seta Reta 29"/>
          <p:cNvCxnSpPr>
            <a:stCxn id="40" idx="5"/>
          </p:cNvCxnSpPr>
          <p:nvPr/>
        </p:nvCxnSpPr>
        <p:spPr>
          <a:xfrm>
            <a:off x="4507787" y="4678705"/>
            <a:ext cx="301665" cy="275867"/>
          </a:xfrm>
          <a:prstGeom prst="straightConnector1">
            <a:avLst/>
          </a:prstGeom>
          <a:ln w="25400">
            <a:solidFill>
              <a:srgbClr val="003218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de Seta Reta 51"/>
          <p:cNvCxnSpPr>
            <a:stCxn id="41" idx="1"/>
          </p:cNvCxnSpPr>
          <p:nvPr/>
        </p:nvCxnSpPr>
        <p:spPr>
          <a:xfrm flipH="1" flipV="1">
            <a:off x="5629319" y="4418392"/>
            <a:ext cx="321814" cy="300174"/>
          </a:xfrm>
          <a:prstGeom prst="straightConnector1">
            <a:avLst/>
          </a:prstGeom>
          <a:ln w="19050">
            <a:solidFill>
              <a:srgbClr val="003218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Espaço Reservado para Conteúdo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53" name="Imagem 52"/>
          <p:cNvPicPr>
            <a:picLocks noChangeAspect="1"/>
          </p:cNvPicPr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  <p:sp>
        <p:nvSpPr>
          <p:cNvPr id="55" name="Título 1"/>
          <p:cNvSpPr txBox="1">
            <a:spLocks/>
          </p:cNvSpPr>
          <p:nvPr/>
        </p:nvSpPr>
        <p:spPr>
          <a:xfrm>
            <a:off x="165688" y="970905"/>
            <a:ext cx="5149642" cy="4730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Machine</a:t>
            </a:r>
            <a:r>
              <a:rPr lang="pt-BR" sz="4400" b="1">
                <a:solidFill>
                  <a:schemeClr val="tx1">
                    <a:lumMod val="75000"/>
                    <a:lumOff val="25000"/>
                  </a:schemeClr>
                </a:solidFill>
                <a:ea typeface="Arial" charset="0"/>
                <a:cs typeface="Arial" charset="0"/>
              </a:rPr>
              <a:t> </a:t>
            </a:r>
            <a:r>
              <a:rPr lang="pt-BR" sz="4400" b="1" smtClean="0">
                <a:solidFill>
                  <a:schemeClr val="tx1">
                    <a:lumMod val="75000"/>
                    <a:lumOff val="25000"/>
                  </a:schemeClr>
                </a:solidFill>
                <a:ea typeface="Arial" charset="0"/>
                <a:cs typeface="Arial" charset="0"/>
              </a:rPr>
              <a:t>Learning</a:t>
            </a:r>
            <a:r>
              <a:rPr lang="en-US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 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56" name="Divisa 55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879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8" grpId="0" animBg="1"/>
      <p:bldP spid="5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/>
          </p:cNvSpPr>
          <p:nvPr>
            <p:ph type="ctrTitle"/>
          </p:nvPr>
        </p:nvSpPr>
        <p:spPr>
          <a:xfrm>
            <a:off x="2135188" y="4005263"/>
            <a:ext cx="7847012" cy="792162"/>
          </a:xfrm>
        </p:spPr>
        <p:txBody>
          <a:bodyPr>
            <a:normAutofit fontScale="90000"/>
          </a:bodyPr>
          <a:lstStyle/>
          <a:p>
            <a:pPr algn="ctr"/>
            <a:r>
              <a:rPr lang="pt-BR" altLang="pt-BR" b="1" dirty="0"/>
              <a:t>Trilha – </a:t>
            </a:r>
            <a:r>
              <a:rPr lang="pt-BR" altLang="pt-BR" b="1" dirty="0" smtClean="0"/>
              <a:t>Machine Learning</a:t>
            </a:r>
            <a:endParaRPr lang="pt-BR" altLang="pt-BR" b="1" dirty="0"/>
          </a:p>
        </p:txBody>
      </p:sp>
      <p:sp>
        <p:nvSpPr>
          <p:cNvPr id="2051" name="Rectangle 3"/>
          <p:cNvSpPr>
            <a:spLocks noGrp="1"/>
          </p:cNvSpPr>
          <p:nvPr>
            <p:ph type="subTitle" idx="1"/>
          </p:nvPr>
        </p:nvSpPr>
        <p:spPr>
          <a:xfrm>
            <a:off x="2135188" y="4868863"/>
            <a:ext cx="7848600" cy="431800"/>
          </a:xfrm>
        </p:spPr>
        <p:txBody>
          <a:bodyPr>
            <a:normAutofit/>
          </a:bodyPr>
          <a:lstStyle/>
          <a:p>
            <a:r>
              <a:rPr lang="pt-BR" altLang="pt-BR" b="1" dirty="0" smtClean="0">
                <a:latin typeface="+mj-lt"/>
              </a:rPr>
              <a:t>Obrigado!</a:t>
            </a:r>
            <a:endParaRPr lang="pt-BR" altLang="pt-BR" b="1" dirty="0">
              <a:latin typeface="+mj-lt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738" y="1282700"/>
            <a:ext cx="5181600" cy="17653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-42861" y="-42862"/>
            <a:ext cx="12292013" cy="36830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alphaModFix amt="85000"/>
          </a:blip>
          <a:stretch>
            <a:fillRect/>
          </a:stretch>
        </p:blipFill>
        <p:spPr>
          <a:xfrm>
            <a:off x="-28573" y="6552444"/>
            <a:ext cx="12234861" cy="4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1274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aixaDeTexto 26">
            <a:extLst>
              <a:ext uri="{FF2B5EF4-FFF2-40B4-BE49-F238E27FC236}">
                <a16:creationId xmlns="" xmlns:a16="http://schemas.microsoft.com/office/drawing/2014/main" id="{12F586D2-9B5F-49EB-8F2B-7C151F68803B}"/>
              </a:ext>
            </a:extLst>
          </p:cNvPr>
          <p:cNvSpPr txBox="1"/>
          <p:nvPr/>
        </p:nvSpPr>
        <p:spPr>
          <a:xfrm>
            <a:off x="276591" y="2936785"/>
            <a:ext cx="117439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Arial" charset="0"/>
                <a:cs typeface="Arial" charset="0"/>
              </a:rPr>
              <a:t>Otimização</a:t>
            </a:r>
            <a:r>
              <a:rPr lang="pt-BR" sz="36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 de Parâmetros de Algoritmos de Machine Learning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36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com Algoritmos </a:t>
            </a:r>
            <a:r>
              <a:rPr lang="pt-BR" sz="3600" b="1" dirty="0" err="1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G</a:t>
            </a:r>
            <a:r>
              <a:rPr lang="en-US" sz="36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enéticos</a:t>
            </a:r>
            <a:endParaRPr kumimoji="0" lang="en-US" sz="3600" b="1" i="0" u="none" strike="noStrike" kern="1200" cap="none" spc="0" normalizeH="0" baseline="0" dirty="0">
              <a:ln>
                <a:noFill/>
              </a:ln>
              <a:solidFill>
                <a:srgbClr val="002604"/>
              </a:solidFill>
              <a:effectLst/>
              <a:uLnTx/>
              <a:uFillTx/>
              <a:latin typeface="+mj-lt"/>
              <a:ea typeface="Arial" charset="0"/>
              <a:cs typeface="Arial" charset="0"/>
            </a:endParaRPr>
          </a:p>
        </p:txBody>
      </p:sp>
      <p:pic>
        <p:nvPicPr>
          <p:cNvPr id="3" name="Espaço Reservado para Conteúdo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66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28638"/>
            <a:ext cx="2690813" cy="1162050"/>
          </a:xfrm>
        </p:spPr>
        <p:txBody>
          <a:bodyPr/>
          <a:lstStyle/>
          <a:p>
            <a:r>
              <a:rPr lang="pt-BR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Agenda</a:t>
            </a:r>
            <a:endParaRPr lang="pt-BR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sp>
        <p:nvSpPr>
          <p:cNvPr id="12" name="CaixaDeTexto 11"/>
          <p:cNvSpPr txBox="1"/>
          <p:nvPr/>
        </p:nvSpPr>
        <p:spPr>
          <a:xfrm>
            <a:off x="872398" y="2386569"/>
            <a:ext cx="5113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Problema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838200" y="3129336"/>
            <a:ext cx="5113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Conjunto</a:t>
            </a:r>
            <a:r>
              <a:rPr lang="en-US" sz="28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 </a:t>
            </a:r>
            <a:r>
              <a:rPr lang="en-US" sz="2800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de Dados</a:t>
            </a:r>
            <a:endParaRPr lang="pt-BR" sz="2800" dirty="0" smtClean="0">
              <a:solidFill>
                <a:srgbClr val="002604"/>
              </a:solidFill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872398" y="3872103"/>
            <a:ext cx="5079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Validação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838200" y="4595576"/>
            <a:ext cx="5113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Algoritmos</a:t>
            </a:r>
            <a:r>
              <a:rPr lang="pt-BR" sz="28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 </a:t>
            </a:r>
            <a:r>
              <a:rPr lang="pt-BR" sz="2800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Gen</a:t>
            </a:r>
            <a:r>
              <a:rPr lang="en-US" sz="2800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éticos (AG)</a:t>
            </a:r>
            <a:endParaRPr lang="pt-BR" sz="2800" dirty="0" smtClean="0">
              <a:solidFill>
                <a:srgbClr val="002604"/>
              </a:solidFill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838200" y="5357637"/>
            <a:ext cx="5113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Execução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872398" y="1643802"/>
            <a:ext cx="5079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Machine Learning</a:t>
            </a:r>
          </a:p>
        </p:txBody>
      </p:sp>
      <p:sp>
        <p:nvSpPr>
          <p:cNvPr id="20" name="Divisa 19"/>
          <p:cNvSpPr/>
          <p:nvPr/>
        </p:nvSpPr>
        <p:spPr>
          <a:xfrm>
            <a:off x="329184" y="1663096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Divisa 20"/>
          <p:cNvSpPr/>
          <p:nvPr/>
        </p:nvSpPr>
        <p:spPr>
          <a:xfrm>
            <a:off x="329184" y="2405863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Divisa 21"/>
          <p:cNvSpPr/>
          <p:nvPr/>
        </p:nvSpPr>
        <p:spPr>
          <a:xfrm>
            <a:off x="324277" y="3148630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3" name="Divisa 22"/>
          <p:cNvSpPr/>
          <p:nvPr/>
        </p:nvSpPr>
        <p:spPr>
          <a:xfrm>
            <a:off x="324277" y="3891397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Divisa 23"/>
          <p:cNvSpPr/>
          <p:nvPr/>
        </p:nvSpPr>
        <p:spPr>
          <a:xfrm>
            <a:off x="324277" y="4634164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Divisa 24"/>
          <p:cNvSpPr/>
          <p:nvPr/>
        </p:nvSpPr>
        <p:spPr>
          <a:xfrm>
            <a:off x="324277" y="5376931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7" name="Imagem 26"/>
          <p:cNvPicPr>
            <a:picLocks noChangeAspect="1"/>
          </p:cNvPicPr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28" name="Imagem 27"/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1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5" y="2186252"/>
            <a:ext cx="529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ORIGEM</a:t>
            </a:r>
          </a:p>
        </p:txBody>
      </p:sp>
      <p:sp>
        <p:nvSpPr>
          <p:cNvPr id="39" name="Retângulo 38"/>
          <p:cNvSpPr/>
          <p:nvPr/>
        </p:nvSpPr>
        <p:spPr>
          <a:xfrm>
            <a:off x="650320" y="2695707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Arredondado 7"/>
          <p:cNvSpPr/>
          <p:nvPr/>
        </p:nvSpPr>
        <p:spPr>
          <a:xfrm>
            <a:off x="2380147" y="3887414"/>
            <a:ext cx="1306642" cy="895662"/>
          </a:xfrm>
          <a:prstGeom prst="roundRect">
            <a:avLst/>
          </a:prstGeom>
          <a:solidFill>
            <a:srgbClr val="00B3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IA</a:t>
            </a:r>
            <a:endParaRPr lang="pt-BR" dirty="0"/>
          </a:p>
        </p:txBody>
      </p:sp>
      <p:sp>
        <p:nvSpPr>
          <p:cNvPr id="30" name="Retângulo Arredondado 29"/>
          <p:cNvSpPr/>
          <p:nvPr/>
        </p:nvSpPr>
        <p:spPr>
          <a:xfrm>
            <a:off x="5340172" y="2718999"/>
            <a:ext cx="1295756" cy="854464"/>
          </a:xfrm>
          <a:prstGeom prst="roundRect">
            <a:avLst/>
          </a:prstGeom>
          <a:solidFill>
            <a:srgbClr val="00B33F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AC</a:t>
            </a:r>
            <a:endParaRPr lang="pt-BR" dirty="0"/>
          </a:p>
        </p:txBody>
      </p:sp>
      <p:sp>
        <p:nvSpPr>
          <p:cNvPr id="31" name="Retângulo Arredondado 30"/>
          <p:cNvSpPr/>
          <p:nvPr/>
        </p:nvSpPr>
        <p:spPr>
          <a:xfrm>
            <a:off x="5351770" y="4917974"/>
            <a:ext cx="1284158" cy="854464"/>
          </a:xfrm>
          <a:prstGeom prst="roundRect">
            <a:avLst/>
          </a:prstGeom>
          <a:solidFill>
            <a:srgbClr val="00B3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RP</a:t>
            </a:r>
            <a:endParaRPr lang="pt-BR" dirty="0"/>
          </a:p>
        </p:txBody>
      </p:sp>
      <p:cxnSp>
        <p:nvCxnSpPr>
          <p:cNvPr id="10" name="Conector de Seta Reta 9"/>
          <p:cNvCxnSpPr>
            <a:endCxn id="30" idx="1"/>
          </p:cNvCxnSpPr>
          <p:nvPr/>
        </p:nvCxnSpPr>
        <p:spPr>
          <a:xfrm flipV="1">
            <a:off x="3677219" y="3146231"/>
            <a:ext cx="1662953" cy="1073563"/>
          </a:xfrm>
          <a:prstGeom prst="straightConnector1">
            <a:avLst/>
          </a:prstGeom>
          <a:ln w="38100">
            <a:solidFill>
              <a:srgbClr val="00321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/>
          <p:cNvCxnSpPr>
            <a:endCxn id="31" idx="1"/>
          </p:cNvCxnSpPr>
          <p:nvPr/>
        </p:nvCxnSpPr>
        <p:spPr>
          <a:xfrm>
            <a:off x="3677219" y="4514970"/>
            <a:ext cx="1674551" cy="830236"/>
          </a:xfrm>
          <a:prstGeom prst="straightConnector1">
            <a:avLst/>
          </a:prstGeom>
          <a:ln w="44450">
            <a:solidFill>
              <a:srgbClr val="0032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tângulo Arredondado 85"/>
          <p:cNvSpPr/>
          <p:nvPr/>
        </p:nvSpPr>
        <p:spPr>
          <a:xfrm>
            <a:off x="8155612" y="3887414"/>
            <a:ext cx="1306642" cy="895662"/>
          </a:xfrm>
          <a:prstGeom prst="roundRect">
            <a:avLst/>
          </a:prstGeom>
          <a:solidFill>
            <a:srgbClr val="00B33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ML</a:t>
            </a:r>
            <a:endParaRPr lang="pt-BR" dirty="0"/>
          </a:p>
        </p:txBody>
      </p:sp>
      <p:cxnSp>
        <p:nvCxnSpPr>
          <p:cNvPr id="100" name="Conector de Seta Reta 99"/>
          <p:cNvCxnSpPr>
            <a:stCxn id="30" idx="3"/>
          </p:cNvCxnSpPr>
          <p:nvPr/>
        </p:nvCxnSpPr>
        <p:spPr>
          <a:xfrm>
            <a:off x="6635928" y="3146231"/>
            <a:ext cx="1519684" cy="1009961"/>
          </a:xfrm>
          <a:prstGeom prst="straightConnector1">
            <a:avLst/>
          </a:prstGeom>
          <a:ln w="44450">
            <a:solidFill>
              <a:srgbClr val="0026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de Seta Reta 101"/>
          <p:cNvCxnSpPr>
            <a:stCxn id="31" idx="3"/>
          </p:cNvCxnSpPr>
          <p:nvPr/>
        </p:nvCxnSpPr>
        <p:spPr>
          <a:xfrm flipV="1">
            <a:off x="6635928" y="4514970"/>
            <a:ext cx="1519684" cy="830236"/>
          </a:xfrm>
          <a:prstGeom prst="straightConnector1">
            <a:avLst/>
          </a:prstGeom>
          <a:ln w="41275">
            <a:solidFill>
              <a:srgbClr val="0026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Espaço Reservado para Conteúdo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sp>
        <p:nvSpPr>
          <p:cNvPr id="15" name="Título 1"/>
          <p:cNvSpPr txBox="1">
            <a:spLocks/>
          </p:cNvSpPr>
          <p:nvPr/>
        </p:nvSpPr>
        <p:spPr>
          <a:xfrm>
            <a:off x="398502" y="738636"/>
            <a:ext cx="4757175" cy="7059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Machine</a:t>
            </a:r>
            <a:r>
              <a:rPr lang="pt-B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" charset="0"/>
                <a:cs typeface="Arial" charset="0"/>
              </a:rPr>
              <a:t> Learning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17" name="Divisa 16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18" name="Imagem 17"/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636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0" grpId="0" animBg="1"/>
      <p:bldP spid="31" grpId="0" animBg="1"/>
      <p:bldP spid="8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5" y="2186252"/>
            <a:ext cx="529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APRENDIZADOS</a:t>
            </a:r>
          </a:p>
        </p:txBody>
      </p:sp>
      <p:sp>
        <p:nvSpPr>
          <p:cNvPr id="39" name="Retângulo 38"/>
          <p:cNvSpPr/>
          <p:nvPr/>
        </p:nvSpPr>
        <p:spPr>
          <a:xfrm>
            <a:off x="650320" y="2695707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472335" y="3281230"/>
            <a:ext cx="5290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Arial" charset="0"/>
                <a:cs typeface="Arial" charset="0"/>
              </a:rPr>
              <a:t>Supervisionado</a:t>
            </a:r>
          </a:p>
        </p:txBody>
      </p:sp>
      <p:sp>
        <p:nvSpPr>
          <p:cNvPr id="4" name="Retângulo Arredondado 3"/>
          <p:cNvSpPr/>
          <p:nvPr/>
        </p:nvSpPr>
        <p:spPr>
          <a:xfrm>
            <a:off x="2864767" y="4252350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Classe</a:t>
            </a:r>
          </a:p>
        </p:txBody>
      </p:sp>
      <p:sp>
        <p:nvSpPr>
          <p:cNvPr id="18" name="Retângulo Arredondado 17"/>
          <p:cNvSpPr/>
          <p:nvPr/>
        </p:nvSpPr>
        <p:spPr>
          <a:xfrm>
            <a:off x="472335" y="4252350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Altura</a:t>
            </a:r>
          </a:p>
        </p:txBody>
      </p:sp>
      <p:sp>
        <p:nvSpPr>
          <p:cNvPr id="19" name="Retângulo Arredondado 18"/>
          <p:cNvSpPr/>
          <p:nvPr/>
        </p:nvSpPr>
        <p:spPr>
          <a:xfrm>
            <a:off x="1668551" y="4252350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Idade</a:t>
            </a:r>
          </a:p>
        </p:txBody>
      </p:sp>
      <p:sp>
        <p:nvSpPr>
          <p:cNvPr id="20" name="Retângulo Arredondado 19"/>
          <p:cNvSpPr/>
          <p:nvPr/>
        </p:nvSpPr>
        <p:spPr>
          <a:xfrm>
            <a:off x="458686" y="5109007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1,4</a:t>
            </a:r>
          </a:p>
        </p:txBody>
      </p:sp>
      <p:sp>
        <p:nvSpPr>
          <p:cNvPr id="21" name="Retângulo Arredondado 20"/>
          <p:cNvSpPr/>
          <p:nvPr/>
        </p:nvSpPr>
        <p:spPr>
          <a:xfrm>
            <a:off x="1666092" y="5109007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35</a:t>
            </a:r>
          </a:p>
        </p:txBody>
      </p:sp>
      <p:sp>
        <p:nvSpPr>
          <p:cNvPr id="22" name="Retângulo Arredondado 21"/>
          <p:cNvSpPr/>
          <p:nvPr/>
        </p:nvSpPr>
        <p:spPr>
          <a:xfrm>
            <a:off x="2864767" y="5109007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Baixa</a:t>
            </a:r>
          </a:p>
        </p:txBody>
      </p:sp>
      <p:sp>
        <p:nvSpPr>
          <p:cNvPr id="24" name="Retângulo Arredondado 23"/>
          <p:cNvSpPr/>
          <p:nvPr/>
        </p:nvSpPr>
        <p:spPr>
          <a:xfrm>
            <a:off x="8479581" y="4252350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Altura</a:t>
            </a:r>
          </a:p>
        </p:txBody>
      </p:sp>
      <p:sp>
        <p:nvSpPr>
          <p:cNvPr id="25" name="Retângulo Arredondado 24"/>
          <p:cNvSpPr/>
          <p:nvPr/>
        </p:nvSpPr>
        <p:spPr>
          <a:xfrm>
            <a:off x="9675797" y="4252350"/>
            <a:ext cx="1149599" cy="694404"/>
          </a:xfrm>
          <a:prstGeom prst="roundRect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Idade</a:t>
            </a:r>
          </a:p>
        </p:txBody>
      </p:sp>
      <p:sp>
        <p:nvSpPr>
          <p:cNvPr id="26" name="Retângulo Arredondado 25"/>
          <p:cNvSpPr/>
          <p:nvPr/>
        </p:nvSpPr>
        <p:spPr>
          <a:xfrm>
            <a:off x="8465932" y="5109007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1,4</a:t>
            </a:r>
          </a:p>
        </p:txBody>
      </p:sp>
      <p:sp>
        <p:nvSpPr>
          <p:cNvPr id="27" name="Retângulo Arredondado 26"/>
          <p:cNvSpPr/>
          <p:nvPr/>
        </p:nvSpPr>
        <p:spPr>
          <a:xfrm>
            <a:off x="9673338" y="5109007"/>
            <a:ext cx="1149599" cy="694404"/>
          </a:xfrm>
          <a:prstGeom prst="roundRect">
            <a:avLst/>
          </a:prstGeom>
          <a:solidFill>
            <a:srgbClr val="00B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charset="0"/>
                <a:ea typeface="Arial" charset="0"/>
                <a:cs typeface="Arial" charset="0"/>
              </a:rPr>
              <a:t>35</a:t>
            </a:r>
          </a:p>
        </p:txBody>
      </p:sp>
      <p:sp>
        <p:nvSpPr>
          <p:cNvPr id="29" name="CaixaDeTexto 28"/>
          <p:cNvSpPr txBox="1"/>
          <p:nvPr/>
        </p:nvSpPr>
        <p:spPr>
          <a:xfrm>
            <a:off x="8465932" y="3281230"/>
            <a:ext cx="5290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Não supervisionado</a:t>
            </a:r>
          </a:p>
        </p:txBody>
      </p:sp>
      <p:pic>
        <p:nvPicPr>
          <p:cNvPr id="23" name="Espaço Reservado para Conteúdo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sp>
        <p:nvSpPr>
          <p:cNvPr id="28" name="Título 1"/>
          <p:cNvSpPr txBox="1">
            <a:spLocks/>
          </p:cNvSpPr>
          <p:nvPr/>
        </p:nvSpPr>
        <p:spPr>
          <a:xfrm>
            <a:off x="398502" y="738636"/>
            <a:ext cx="4757175" cy="7059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Machine</a:t>
            </a:r>
            <a:r>
              <a:rPr lang="pt-B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" charset="0"/>
                <a:cs typeface="Arial" charset="0"/>
              </a:rPr>
              <a:t> Learning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30" name="Divisa 29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1" name="Imagem 30"/>
          <p:cNvPicPr>
            <a:picLocks noChangeAspect="1"/>
          </p:cNvPicPr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32" name="Imagem 31"/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726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4" grpId="0" animBg="1"/>
      <p:bldP spid="25" grpId="0" animBg="1"/>
      <p:bldP spid="26" grpId="0" animBg="1"/>
      <p:bldP spid="27" grpId="0" animBg="1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5" y="2186252"/>
            <a:ext cx="12850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KNN</a:t>
            </a:r>
          </a:p>
        </p:txBody>
      </p:sp>
      <p:sp>
        <p:nvSpPr>
          <p:cNvPr id="39" name="Retângulo 38"/>
          <p:cNvSpPr/>
          <p:nvPr/>
        </p:nvSpPr>
        <p:spPr>
          <a:xfrm>
            <a:off x="650320" y="2695707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" name="Conector de Seta Reta 4"/>
          <p:cNvCxnSpPr/>
          <p:nvPr/>
        </p:nvCxnSpPr>
        <p:spPr>
          <a:xfrm flipH="1" flipV="1">
            <a:off x="2800350" y="2314575"/>
            <a:ext cx="14288" cy="3957639"/>
          </a:xfrm>
          <a:prstGeom prst="straightConnector1">
            <a:avLst/>
          </a:prstGeom>
          <a:ln w="63500">
            <a:solidFill>
              <a:srgbClr val="00321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/>
          <p:cNvCxnSpPr/>
          <p:nvPr/>
        </p:nvCxnSpPr>
        <p:spPr>
          <a:xfrm>
            <a:off x="2800350" y="6272213"/>
            <a:ext cx="5229225" cy="1"/>
          </a:xfrm>
          <a:prstGeom prst="straightConnector1">
            <a:avLst/>
          </a:prstGeom>
          <a:ln w="53975">
            <a:solidFill>
              <a:srgbClr val="00321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4240213" y="4639658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3224606" y="3075355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5204928" y="2445080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3323235" y="4820017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3866549" y="3456605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3690144" y="2359140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4928488" y="3311140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4882064" y="4771901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4387642" y="3013417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3291088" y="3876095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4546394" y="2154548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riângulo 11"/>
          <p:cNvSpPr/>
          <p:nvPr/>
        </p:nvSpPr>
        <p:spPr>
          <a:xfrm>
            <a:off x="6339691" y="3542575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5" name="Triângulo 44"/>
          <p:cNvSpPr/>
          <p:nvPr/>
        </p:nvSpPr>
        <p:spPr>
          <a:xfrm>
            <a:off x="5678542" y="4141148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6" name="Triângulo 45"/>
          <p:cNvSpPr/>
          <p:nvPr/>
        </p:nvSpPr>
        <p:spPr>
          <a:xfrm>
            <a:off x="5112256" y="3845066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7" name="Triângulo 46"/>
          <p:cNvSpPr/>
          <p:nvPr/>
        </p:nvSpPr>
        <p:spPr>
          <a:xfrm>
            <a:off x="5590093" y="3012689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riângulo 47"/>
          <p:cNvSpPr/>
          <p:nvPr/>
        </p:nvSpPr>
        <p:spPr>
          <a:xfrm>
            <a:off x="4149585" y="3968868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9" name="Triângulo 48"/>
          <p:cNvSpPr/>
          <p:nvPr/>
        </p:nvSpPr>
        <p:spPr>
          <a:xfrm>
            <a:off x="4627422" y="5460474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Triângulo 49"/>
          <p:cNvSpPr/>
          <p:nvPr/>
        </p:nvSpPr>
        <p:spPr>
          <a:xfrm>
            <a:off x="5705484" y="4894542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" name="Triângulo 50"/>
          <p:cNvSpPr/>
          <p:nvPr/>
        </p:nvSpPr>
        <p:spPr>
          <a:xfrm>
            <a:off x="6324608" y="2700855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2" name="Triângulo 51"/>
          <p:cNvSpPr/>
          <p:nvPr/>
        </p:nvSpPr>
        <p:spPr>
          <a:xfrm>
            <a:off x="6633077" y="4425869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3" name="Triângulo 52"/>
          <p:cNvSpPr/>
          <p:nvPr/>
        </p:nvSpPr>
        <p:spPr>
          <a:xfrm>
            <a:off x="3758470" y="5159418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4675566" y="3770643"/>
            <a:ext cx="4972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 smtClean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?</a:t>
            </a:r>
            <a:endParaRPr lang="pt-BR" sz="4000" b="1" dirty="0">
              <a:solidFill>
                <a:schemeClr val="accent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5" name="CaixaDeTexto 54"/>
          <p:cNvSpPr txBox="1"/>
          <p:nvPr/>
        </p:nvSpPr>
        <p:spPr>
          <a:xfrm>
            <a:off x="8351846" y="2310110"/>
            <a:ext cx="274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Arial" charset="0"/>
                <a:cs typeface="Arial" charset="0"/>
              </a:rPr>
              <a:t>K</a:t>
            </a:r>
            <a:r>
              <a:rPr lang="pt-B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Arial" charset="0"/>
                <a:cs typeface="Arial" charset="0"/>
              </a:rPr>
              <a:t> = 9</a:t>
            </a:r>
          </a:p>
        </p:txBody>
      </p:sp>
      <p:sp>
        <p:nvSpPr>
          <p:cNvPr id="56" name="Oval 55"/>
          <p:cNvSpPr/>
          <p:nvPr/>
        </p:nvSpPr>
        <p:spPr>
          <a:xfrm>
            <a:off x="3686175" y="2921788"/>
            <a:ext cx="2497730" cy="2307191"/>
          </a:xfrm>
          <a:prstGeom prst="ellipse">
            <a:avLst/>
          </a:prstGeom>
          <a:noFill/>
          <a:ln w="444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2" name="Espaço Reservado para Conteúdo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sp>
        <p:nvSpPr>
          <p:cNvPr id="44" name="Título 1"/>
          <p:cNvSpPr txBox="1">
            <a:spLocks/>
          </p:cNvSpPr>
          <p:nvPr/>
        </p:nvSpPr>
        <p:spPr>
          <a:xfrm>
            <a:off x="398502" y="738636"/>
            <a:ext cx="4757175" cy="7059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Machine</a:t>
            </a:r>
            <a:r>
              <a:rPr lang="pt-B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" charset="0"/>
                <a:cs typeface="Arial" charset="0"/>
              </a:rPr>
              <a:t> Learning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54" name="Divisa 53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3" name="Imagem 32"/>
          <p:cNvPicPr>
            <a:picLocks noChangeAspect="1"/>
          </p:cNvPicPr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43" name="Imagem 42"/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4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55" grpId="0"/>
      <p:bldP spid="5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4" y="2186252"/>
            <a:ext cx="18448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err="1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K</a:t>
            </a:r>
            <a:r>
              <a:rPr lang="pt-BR" sz="28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-Mens</a:t>
            </a:r>
          </a:p>
        </p:txBody>
      </p:sp>
      <p:sp>
        <p:nvSpPr>
          <p:cNvPr id="39" name="Retângulo 38"/>
          <p:cNvSpPr/>
          <p:nvPr/>
        </p:nvSpPr>
        <p:spPr>
          <a:xfrm>
            <a:off x="650320" y="2695707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" name="Conector de Seta Reta 4"/>
          <p:cNvCxnSpPr/>
          <p:nvPr/>
        </p:nvCxnSpPr>
        <p:spPr>
          <a:xfrm flipH="1" flipV="1">
            <a:off x="2128822" y="2314575"/>
            <a:ext cx="14288" cy="3957639"/>
          </a:xfrm>
          <a:prstGeom prst="straightConnector1">
            <a:avLst/>
          </a:prstGeom>
          <a:ln w="63500">
            <a:solidFill>
              <a:srgbClr val="00321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/>
          <p:cNvCxnSpPr/>
          <p:nvPr/>
        </p:nvCxnSpPr>
        <p:spPr>
          <a:xfrm>
            <a:off x="2128822" y="6272214"/>
            <a:ext cx="7515241" cy="0"/>
          </a:xfrm>
          <a:prstGeom prst="straightConnector1">
            <a:avLst/>
          </a:prstGeom>
          <a:ln w="53975">
            <a:solidFill>
              <a:srgbClr val="00321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710781" y="4823751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3224606" y="3075355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5204928" y="2445080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6165800" y="3824798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3866549" y="3456605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3690144" y="2359140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4928488" y="3311140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6352632" y="4955994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4387642" y="3013417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3291088" y="3876095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4546394" y="2154548"/>
            <a:ext cx="373664" cy="419490"/>
          </a:xfrm>
          <a:prstGeom prst="ellipse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Triângulo 11"/>
          <p:cNvSpPr/>
          <p:nvPr/>
        </p:nvSpPr>
        <p:spPr>
          <a:xfrm>
            <a:off x="7810259" y="3726668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5" name="Triângulo 44"/>
          <p:cNvSpPr/>
          <p:nvPr/>
        </p:nvSpPr>
        <p:spPr>
          <a:xfrm>
            <a:off x="7149110" y="4325241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6" name="Triângulo 45"/>
          <p:cNvSpPr/>
          <p:nvPr/>
        </p:nvSpPr>
        <p:spPr>
          <a:xfrm>
            <a:off x="6582824" y="4029159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7" name="Triângulo 46"/>
          <p:cNvSpPr/>
          <p:nvPr/>
        </p:nvSpPr>
        <p:spPr>
          <a:xfrm>
            <a:off x="7060661" y="3196782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Triângulo 47"/>
          <p:cNvSpPr/>
          <p:nvPr/>
        </p:nvSpPr>
        <p:spPr>
          <a:xfrm>
            <a:off x="4149585" y="3968868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9" name="Triângulo 48"/>
          <p:cNvSpPr/>
          <p:nvPr/>
        </p:nvSpPr>
        <p:spPr>
          <a:xfrm>
            <a:off x="6097990" y="5644567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Triângulo 49"/>
          <p:cNvSpPr/>
          <p:nvPr/>
        </p:nvSpPr>
        <p:spPr>
          <a:xfrm>
            <a:off x="7176052" y="5078635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" name="Triângulo 50"/>
          <p:cNvSpPr/>
          <p:nvPr/>
        </p:nvSpPr>
        <p:spPr>
          <a:xfrm>
            <a:off x="8306211" y="3750493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2" name="Triângulo 51"/>
          <p:cNvSpPr/>
          <p:nvPr/>
        </p:nvSpPr>
        <p:spPr>
          <a:xfrm>
            <a:off x="8103645" y="4609962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3" name="Triângulo 52"/>
          <p:cNvSpPr/>
          <p:nvPr/>
        </p:nvSpPr>
        <p:spPr>
          <a:xfrm>
            <a:off x="7009279" y="5729348"/>
            <a:ext cx="477837" cy="493567"/>
          </a:xfrm>
          <a:prstGeom prst="triangle">
            <a:avLst/>
          </a:prstGeom>
          <a:solidFill>
            <a:srgbClr val="4AAA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5" name="CaixaDeTexto 54"/>
          <p:cNvSpPr txBox="1"/>
          <p:nvPr/>
        </p:nvSpPr>
        <p:spPr>
          <a:xfrm>
            <a:off x="8351846" y="2310110"/>
            <a:ext cx="274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Arial" charset="0"/>
                <a:cs typeface="Arial" charset="0"/>
              </a:rPr>
              <a:t>C</a:t>
            </a:r>
            <a:r>
              <a:rPr lang="pt-B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Arial" charset="0"/>
                <a:cs typeface="Arial" charset="0"/>
              </a:rPr>
              <a:t> = 2</a:t>
            </a:r>
          </a:p>
        </p:txBody>
      </p:sp>
      <p:sp>
        <p:nvSpPr>
          <p:cNvPr id="6" name="Rosca 5"/>
          <p:cNvSpPr/>
          <p:nvPr/>
        </p:nvSpPr>
        <p:spPr>
          <a:xfrm>
            <a:off x="3797420" y="2985318"/>
            <a:ext cx="333544" cy="321287"/>
          </a:xfrm>
          <a:prstGeom prst="donu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4" name="Rosca 43"/>
          <p:cNvSpPr/>
          <p:nvPr/>
        </p:nvSpPr>
        <p:spPr>
          <a:xfrm>
            <a:off x="7248198" y="4939573"/>
            <a:ext cx="333544" cy="321287"/>
          </a:xfrm>
          <a:prstGeom prst="donu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2442268" y="1638692"/>
            <a:ext cx="2994025" cy="301453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5917957" y="3571366"/>
            <a:ext cx="2994025" cy="301453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 b="1" dirty="0" smtClean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2" name="Espaço Reservado para Conteúdo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sp>
        <p:nvSpPr>
          <p:cNvPr id="43" name="Título 1"/>
          <p:cNvSpPr txBox="1">
            <a:spLocks/>
          </p:cNvSpPr>
          <p:nvPr/>
        </p:nvSpPr>
        <p:spPr>
          <a:xfrm>
            <a:off x="398502" y="738636"/>
            <a:ext cx="4757175" cy="7059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Machine</a:t>
            </a:r>
            <a:r>
              <a:rPr lang="pt-B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" charset="0"/>
                <a:cs typeface="Arial" charset="0"/>
              </a:rPr>
              <a:t> Learning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56" name="Divisa 55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7" name="Imagem 56"/>
          <p:cNvPicPr>
            <a:picLocks noChangeAspect="1"/>
          </p:cNvPicPr>
          <p:nvPr/>
        </p:nvPicPr>
        <p:blipFill>
          <a:blip r:embed="rId3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58" name="Imagem 57"/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87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6" grpId="0" animBg="1"/>
      <p:bldP spid="44" grpId="0" animBg="1"/>
      <p:bldP spid="7" grpId="0" animBg="1"/>
      <p:bldP spid="5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aixaDeTexto 35"/>
          <p:cNvSpPr txBox="1"/>
          <p:nvPr/>
        </p:nvSpPr>
        <p:spPr>
          <a:xfrm>
            <a:off x="472334" y="1900492"/>
            <a:ext cx="4485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Redes </a:t>
            </a:r>
            <a:r>
              <a:rPr lang="pt-BR" sz="2800" b="1" smtClean="0">
                <a:solidFill>
                  <a:srgbClr val="002604"/>
                </a:solidFill>
                <a:latin typeface="+mj-lt"/>
                <a:ea typeface="Arial" charset="0"/>
                <a:cs typeface="Arial" charset="0"/>
              </a:rPr>
              <a:t>Neurais Artificiais</a:t>
            </a:r>
            <a:endParaRPr lang="pt-BR" sz="2800" b="1" dirty="0" smtClean="0">
              <a:solidFill>
                <a:srgbClr val="002604"/>
              </a:solidFill>
              <a:latin typeface="+mj-lt"/>
              <a:ea typeface="Arial" charset="0"/>
              <a:cs typeface="Arial" charset="0"/>
            </a:endParaRPr>
          </a:p>
        </p:txBody>
      </p:sp>
      <p:sp>
        <p:nvSpPr>
          <p:cNvPr id="39" name="Retângulo 38"/>
          <p:cNvSpPr/>
          <p:nvPr/>
        </p:nvSpPr>
        <p:spPr>
          <a:xfrm>
            <a:off x="650320" y="2409947"/>
            <a:ext cx="766332" cy="76068"/>
          </a:xfrm>
          <a:prstGeom prst="rect">
            <a:avLst/>
          </a:prstGeom>
          <a:solidFill>
            <a:srgbClr val="4AAA2B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520" y="2606664"/>
            <a:ext cx="9993868" cy="3750640"/>
          </a:xfrm>
          <a:prstGeom prst="rect">
            <a:avLst/>
          </a:prstGeom>
        </p:spPr>
      </p:pic>
      <p:pic>
        <p:nvPicPr>
          <p:cNvPr id="7" name="Espaço Reservado para Conteúdo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649" y="528638"/>
            <a:ext cx="2806700" cy="952500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398502" y="738636"/>
            <a:ext cx="4757175" cy="7059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rial" charset="0"/>
                <a:cs typeface="Arial" charset="0"/>
              </a:rPr>
              <a:t>Machine</a:t>
            </a:r>
            <a:r>
              <a:rPr lang="pt-BR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Arial" charset="0"/>
                <a:cs typeface="Arial" charset="0"/>
              </a:rPr>
              <a:t> Learning</a:t>
            </a:r>
            <a:endParaRPr lang="pt-BR" sz="4400" b="1" dirty="0">
              <a:solidFill>
                <a:schemeClr val="tx1">
                  <a:lumMod val="75000"/>
                  <a:lumOff val="25000"/>
                </a:schemeClr>
              </a:solidFill>
              <a:ea typeface="Arial" charset="0"/>
              <a:cs typeface="Arial" charset="0"/>
            </a:endParaRPr>
          </a:p>
        </p:txBody>
      </p:sp>
      <p:sp>
        <p:nvSpPr>
          <p:cNvPr id="9" name="Divisa 8"/>
          <p:cNvSpPr/>
          <p:nvPr/>
        </p:nvSpPr>
        <p:spPr>
          <a:xfrm>
            <a:off x="165688" y="849319"/>
            <a:ext cx="484632" cy="484632"/>
          </a:xfrm>
          <a:prstGeom prst="chevron">
            <a:avLst/>
          </a:prstGeom>
          <a:solidFill>
            <a:srgbClr val="0026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>
            <a:alphaModFix amt="86000"/>
          </a:blip>
          <a:stretch>
            <a:fillRect/>
          </a:stretch>
        </p:blipFill>
        <p:spPr>
          <a:xfrm>
            <a:off x="-28573" y="6581020"/>
            <a:ext cx="12234861" cy="489706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4">
            <a:alphaModFix amt="87000"/>
          </a:blip>
          <a:stretch>
            <a:fillRect/>
          </a:stretch>
        </p:blipFill>
        <p:spPr>
          <a:xfrm>
            <a:off x="-28574" y="-168361"/>
            <a:ext cx="12234861" cy="4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52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2604"/>
        </a:solidFill>
        <a:ln>
          <a:noFill/>
        </a:ln>
      </a:spPr>
      <a:bodyPr rtlCol="0" anchor="ctr"/>
      <a:lstStyle>
        <a:defPPr algn="ctr">
          <a:defRPr sz="2800" b="1" dirty="0" smtClean="0">
            <a:latin typeface="Arial" charset="0"/>
            <a:ea typeface="Arial" charset="0"/>
            <a:cs typeface="Arial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2620</TotalTime>
  <Words>188</Words>
  <Application>Microsoft Macintosh PowerPoint</Application>
  <PresentationFormat>Widescreen</PresentationFormat>
  <Paragraphs>119</Paragraphs>
  <Slides>21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Tema do Office</vt:lpstr>
      <vt:lpstr>Trilha – Machine Learning</vt:lpstr>
      <vt:lpstr>Apresentação do PowerPoint</vt:lpstr>
      <vt:lpstr>Apresentação do PowerPoint</vt:lpstr>
      <vt:lpstr>Agenda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Trilha – Machine Learning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Jefferson Dantas | Cappta</dc:creator>
  <cp:lastModifiedBy>Usuário do Microsoft Office</cp:lastModifiedBy>
  <cp:revision>199</cp:revision>
  <dcterms:created xsi:type="dcterms:W3CDTF">2017-08-02T14:36:37Z</dcterms:created>
  <dcterms:modified xsi:type="dcterms:W3CDTF">2017-11-08T05:57:49Z</dcterms:modified>
</cp:coreProperties>
</file>

<file path=docProps/thumbnail.jpeg>
</file>